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4"/>
  </p:notesMasterIdLst>
  <p:sldIdLst>
    <p:sldId id="392" r:id="rId2"/>
    <p:sldId id="279" r:id="rId3"/>
    <p:sldId id="292" r:id="rId4"/>
    <p:sldId id="280" r:id="rId5"/>
    <p:sldId id="281" r:id="rId6"/>
    <p:sldId id="256" r:id="rId7"/>
    <p:sldId id="257" r:id="rId8"/>
    <p:sldId id="273" r:id="rId9"/>
    <p:sldId id="258" r:id="rId10"/>
    <p:sldId id="259" r:id="rId11"/>
    <p:sldId id="260" r:id="rId12"/>
    <p:sldId id="261" r:id="rId13"/>
    <p:sldId id="262" r:id="rId14"/>
    <p:sldId id="268" r:id="rId15"/>
    <p:sldId id="267" r:id="rId16"/>
    <p:sldId id="274" r:id="rId17"/>
    <p:sldId id="264" r:id="rId18"/>
    <p:sldId id="265" r:id="rId19"/>
    <p:sldId id="283" r:id="rId20"/>
    <p:sldId id="293" r:id="rId21"/>
    <p:sldId id="285" r:id="rId22"/>
    <p:sldId id="284" r:id="rId23"/>
    <p:sldId id="288" r:id="rId24"/>
    <p:sldId id="290" r:id="rId25"/>
    <p:sldId id="294" r:id="rId26"/>
    <p:sldId id="282" r:id="rId27"/>
    <p:sldId id="291" r:id="rId28"/>
    <p:sldId id="287" r:id="rId29"/>
    <p:sldId id="289" r:id="rId30"/>
    <p:sldId id="300" r:id="rId31"/>
    <p:sldId id="269" r:id="rId32"/>
    <p:sldId id="270" r:id="rId33"/>
    <p:sldId id="271" r:id="rId34"/>
    <p:sldId id="272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9" r:id="rId55"/>
    <p:sldId id="330" r:id="rId56"/>
    <p:sldId id="328" r:id="rId57"/>
    <p:sldId id="335" r:id="rId58"/>
    <p:sldId id="333" r:id="rId59"/>
    <p:sldId id="334" r:id="rId60"/>
    <p:sldId id="332" r:id="rId61"/>
    <p:sldId id="353" r:id="rId62"/>
    <p:sldId id="368" r:id="rId63"/>
    <p:sldId id="366" r:id="rId64"/>
    <p:sldId id="364" r:id="rId65"/>
    <p:sldId id="367" r:id="rId66"/>
    <p:sldId id="363" r:id="rId67"/>
    <p:sldId id="354" r:id="rId68"/>
    <p:sldId id="359" r:id="rId69"/>
    <p:sldId id="360" r:id="rId70"/>
    <p:sldId id="361" r:id="rId71"/>
    <p:sldId id="362" r:id="rId72"/>
    <p:sldId id="365" r:id="rId73"/>
    <p:sldId id="352" r:id="rId74"/>
    <p:sldId id="351" r:id="rId75"/>
    <p:sldId id="275" r:id="rId76"/>
    <p:sldId id="338" r:id="rId77"/>
    <p:sldId id="339" r:id="rId78"/>
    <p:sldId id="336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50" r:id="rId89"/>
    <p:sldId id="349" r:id="rId90"/>
    <p:sldId id="295" r:id="rId91"/>
    <p:sldId id="296" r:id="rId92"/>
    <p:sldId id="297" r:id="rId93"/>
    <p:sldId id="298" r:id="rId94"/>
    <p:sldId id="299" r:id="rId95"/>
    <p:sldId id="302" r:id="rId96"/>
    <p:sldId id="323" r:id="rId97"/>
    <p:sldId id="324" r:id="rId98"/>
    <p:sldId id="325" r:id="rId99"/>
    <p:sldId id="326" r:id="rId100"/>
    <p:sldId id="370" r:id="rId101"/>
    <p:sldId id="371" r:id="rId102"/>
    <p:sldId id="372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51"/>
    <p:restoredTop sz="94593"/>
  </p:normalViewPr>
  <p:slideViewPr>
    <p:cSldViewPr snapToGrid="0" snapToObjects="1">
      <p:cViewPr varScale="1">
        <p:scale>
          <a:sx n="106" d="100"/>
          <a:sy n="106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F5509-4165-5D4E-A258-39E785302466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26E7-5092-BF41-9F4A-A0CE09BEE9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6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226E7-5092-BF41-9F4A-A0CE09BEE96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79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226E7-5092-BF41-9F4A-A0CE09BEE96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880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226E7-5092-BF41-9F4A-A0CE09BEE96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19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226E7-5092-BF41-9F4A-A0CE09BEE96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62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226E7-5092-BF41-9F4A-A0CE09BEE96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771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226E7-5092-BF41-9F4A-A0CE09BEE96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40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29823-2E6D-0A47-9824-2F0677626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54762-51D0-6C4C-8E78-1EE207C146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58409E-7CF2-8D44-A4D1-B1A5C6A98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5AF53E-AC93-454E-9205-9C39DE51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3F939-7EAE-8E48-A067-FF08E60A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20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51C64-40F2-A24F-88F0-2487ADDD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3F932-DEFD-374F-B6F8-301C43ECEA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427D-C166-194B-821F-2F5F59A5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639E5-C491-C849-B4C4-B1E31DAB5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071F5-73F6-0F45-A273-0FFF7956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770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9E3480-D94C-1D4E-B48C-3B56CF2D7A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3DF993-249F-064C-8E86-1F1AF08BD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FD055-841E-AD4C-BC49-AE2C2873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1841E-6FBF-7A4E-B930-73FC0EDC1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0A2F86-D326-AB44-82CC-4CD31E767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8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74092-DB26-0C46-BB5C-DC2A76AA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857A1-4B46-A14F-9374-0E2A63003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6078B-6E17-EA44-B2C8-A10F98EC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94690A-597C-5E49-935C-C524DCF30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E0307-9005-4641-91D1-19DABFADA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01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E3F1-9E8B-B747-A1FD-A46DA7EC4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6366D-BF0D-4E46-A97F-2FD337A3B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04750F-0303-E844-BE8F-D55F06AAC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1716E-1868-A346-ABA5-C1CFBFFA8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11238-19B8-9942-89E1-0426686F7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43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D796A-84F6-3848-A03F-D748F5E3E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43C99-68B5-784E-8616-E13F870D46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F9FF1-8DC6-7C4B-AB08-F3B49C16EF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C9D76F-3258-514A-BEB0-A71CEDB61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138D8-CB48-7348-B9C0-5ADFA7475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869F70-AAA3-4C48-BE1C-A479F9EF8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62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56CBF-8765-ED44-B563-7F1EA83CB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B98E2-53E5-6E49-BFDC-D967810A70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DB3BC1-6811-7D4B-87DA-6A279EA6D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86BDB-0B2A-4743-8CFD-60426311A1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B5CA7E-2D3F-994B-9856-00FB0E9974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416D20-0386-5D40-9C10-207419C46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C1561F-F376-6940-A7D1-F2FB7507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875CCB-DC78-3548-8258-963CB1B0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64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FF306-F163-F848-961A-DF4DACDF5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FFE210-8C8D-9A42-9DF7-7B583A7A8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9A318C-E41D-AA46-9A6E-A04254E2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E5245-58D2-FE45-94FF-38ED816BA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22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0C7979-4A33-CA41-B937-8DFD12C04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6B19B8-9B87-B145-BABF-B2C4F8F53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B767A-B005-EF45-9771-A61CD9402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38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D42D-4556-5945-9E31-061AFDA01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4ED3FD-02C7-3845-ADC4-EC54C2DCA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93429B-2186-8C45-8C3D-2C41D6178E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8FCD4-8D3E-BF44-B257-4628000B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5C0FC3-4936-B74A-92BA-95AD7F686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2EDF0-D1EF-CE4E-BAA7-DB8DD38A5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3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92C79-227D-5E46-8875-CBCF1289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7427A7-E621-6541-BA18-9B1B598CB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BB3B0-1574-0F4E-9111-1AFC3D1B4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F14DCD-CC25-D346-9AC0-D2785E5D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B07140-DC6B-7D4D-8BB6-E9BBF11EA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D153D7-5BE2-EA47-9FEB-17A630D3B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26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47D7EA-0CF5-994C-BF47-1BAF27E66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D8E75-1CBD-114D-B730-59B4BDE7DE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41BFAE-71E3-AC46-87D7-257B6D1190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2FCC1-8EC8-C143-A593-79D01D1985F4}" type="datetimeFigureOut">
              <a:rPr lang="en-US" smtClean="0"/>
              <a:t>2/13/21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035E3-CEF7-E54A-A73F-9500EA42A4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9AF66-F536-B042-B145-9672CB4F33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501C72-9AB7-5648-AA6B-767F7CDF4D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10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tiff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86D13-8CCC-5D42-B954-81085E4B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777" y="5537509"/>
            <a:ext cx="9379789" cy="1320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BBA598-8FE1-734E-888E-4F9F39F13156}"/>
              </a:ext>
            </a:extLst>
          </p:cNvPr>
          <p:cNvSpPr txBox="1"/>
          <p:nvPr/>
        </p:nvSpPr>
        <p:spPr>
          <a:xfrm>
            <a:off x="1006642" y="1242203"/>
            <a:ext cx="101787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0070C0"/>
                </a:solidFill>
              </a:rPr>
              <a:t>Single Cell RNA-seq Analysis </a:t>
            </a:r>
          </a:p>
          <a:p>
            <a:pPr algn="ctr"/>
            <a:r>
              <a:rPr lang="en-US" sz="4400" dirty="0">
                <a:solidFill>
                  <a:srgbClr val="0070C0"/>
                </a:solidFill>
              </a:rPr>
              <a:t>in Human Parkinson’s Disease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7A5A55-791F-D349-B086-BED2031230E1}"/>
              </a:ext>
            </a:extLst>
          </p:cNvPr>
          <p:cNvSpPr txBox="1"/>
          <p:nvPr/>
        </p:nvSpPr>
        <p:spPr>
          <a:xfrm>
            <a:off x="3757601" y="3429000"/>
            <a:ext cx="435927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Mohsen </a:t>
            </a:r>
            <a:r>
              <a:rPr lang="en-US" sz="3600" dirty="0" err="1"/>
              <a:t>Nabian</a:t>
            </a:r>
            <a:r>
              <a:rPr lang="en-US" sz="3600" dirty="0"/>
              <a:t>, Ph.D.</a:t>
            </a:r>
          </a:p>
          <a:p>
            <a:pPr algn="ctr"/>
            <a:r>
              <a:rPr lang="en-US" sz="2000" dirty="0"/>
              <a:t>Postdoctoral Research Fellow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9630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D79AAF0-9ED1-5648-AEF9-68F5391D2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205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5E86F7-0F72-E942-AF66-DB030174A7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5"/>
          <a:stretch/>
        </p:blipFill>
        <p:spPr>
          <a:xfrm>
            <a:off x="3621505" y="958889"/>
            <a:ext cx="6521116" cy="5899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9D3415-2449-414E-B04D-F8C46DA9719C}"/>
              </a:ext>
            </a:extLst>
          </p:cNvPr>
          <p:cNvSpPr txBox="1"/>
          <p:nvPr/>
        </p:nvSpPr>
        <p:spPr>
          <a:xfrm>
            <a:off x="582804" y="24847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HC samples</a:t>
            </a:r>
          </a:p>
        </p:txBody>
      </p:sp>
    </p:spTree>
    <p:extLst>
      <p:ext uri="{BB962C8B-B14F-4D97-AF65-F5344CB8AC3E}">
        <p14:creationId xmlns:p14="http://schemas.microsoft.com/office/powerpoint/2010/main" val="39449159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7A2134-987A-724F-B6C2-876815AA9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091" y="433136"/>
            <a:ext cx="6954783" cy="63165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734BF7-C14F-314A-A49E-56469ACB4B7B}"/>
              </a:ext>
            </a:extLst>
          </p:cNvPr>
          <p:cNvSpPr txBox="1"/>
          <p:nvPr/>
        </p:nvSpPr>
        <p:spPr>
          <a:xfrm>
            <a:off x="582804" y="248470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HC samples</a:t>
            </a:r>
          </a:p>
        </p:txBody>
      </p:sp>
    </p:spTree>
    <p:extLst>
      <p:ext uri="{BB962C8B-B14F-4D97-AF65-F5344CB8AC3E}">
        <p14:creationId xmlns:p14="http://schemas.microsoft.com/office/powerpoint/2010/main" val="250201623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5A6000-F5AE-1D41-A305-A582CED12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55"/>
          <a:stretch/>
        </p:blipFill>
        <p:spPr>
          <a:xfrm>
            <a:off x="110846" y="1116299"/>
            <a:ext cx="5847350" cy="5289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7DE103-9043-1E43-B6D2-D13917028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805" y="1220300"/>
            <a:ext cx="5709545" cy="5185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85CE4-CCF1-404B-90BE-3BCAD68BC368}"/>
              </a:ext>
            </a:extLst>
          </p:cNvPr>
          <p:cNvSpPr txBox="1"/>
          <p:nvPr/>
        </p:nvSpPr>
        <p:spPr>
          <a:xfrm>
            <a:off x="783771" y="341644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HC samples</a:t>
            </a:r>
          </a:p>
        </p:txBody>
      </p:sp>
    </p:spTree>
    <p:extLst>
      <p:ext uri="{BB962C8B-B14F-4D97-AF65-F5344CB8AC3E}">
        <p14:creationId xmlns:p14="http://schemas.microsoft.com/office/powerpoint/2010/main" val="852321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BAABF843-5A24-2840-B819-9FFE9E867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096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9BA375D-B3E0-AA45-B3D6-712A6ED99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2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DB2AD0D-7F1E-6A48-ABD5-D2D23905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2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BBB21CC-BC36-6346-9590-4DB0E5C9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6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5D312A-630C-754B-87D4-98A9A4F9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427" y="206191"/>
            <a:ext cx="8523380" cy="64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9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9396C07B-18B3-BD42-A1A6-4057AA212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5826"/>
            <a:ext cx="8760618" cy="667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939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D480544C-13E5-4D47-9695-39FE5DFD9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492DB3-663B-1542-99B2-E6726FF0E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299" y="142882"/>
            <a:ext cx="8668877" cy="660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39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338644B2-ABEC-9748-8DB3-94A6537A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55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07693-F68F-8D47-B857-316338F51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9423"/>
            <a:ext cx="10515600" cy="3937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EB34B4-1A1B-0742-A16E-06EAEFB16062}"/>
              </a:ext>
            </a:extLst>
          </p:cNvPr>
          <p:cNvSpPr txBox="1"/>
          <p:nvPr/>
        </p:nvSpPr>
        <p:spPr>
          <a:xfrm>
            <a:off x="949569" y="644769"/>
            <a:ext cx="410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Samples Summary Information </a:t>
            </a:r>
          </a:p>
        </p:txBody>
      </p:sp>
    </p:spTree>
    <p:extLst>
      <p:ext uri="{BB962C8B-B14F-4D97-AF65-F5344CB8AC3E}">
        <p14:creationId xmlns:p14="http://schemas.microsoft.com/office/powerpoint/2010/main" val="320098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5DCD9-893B-EE4C-8F86-444C6BEA0715}"/>
              </a:ext>
            </a:extLst>
          </p:cNvPr>
          <p:cNvSpPr txBox="1"/>
          <p:nvPr/>
        </p:nvSpPr>
        <p:spPr>
          <a:xfrm>
            <a:off x="3672901" y="2615728"/>
            <a:ext cx="4846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Healthy Samples</a:t>
            </a:r>
          </a:p>
        </p:txBody>
      </p:sp>
    </p:spTree>
    <p:extLst>
      <p:ext uri="{BB962C8B-B14F-4D97-AF65-F5344CB8AC3E}">
        <p14:creationId xmlns:p14="http://schemas.microsoft.com/office/powerpoint/2010/main" val="1957423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92539AD9-AA32-C64E-9FF0-F2CEAA699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167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FE24265D-C47B-AA45-8583-32F065A33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89" y="0"/>
            <a:ext cx="8927422" cy="67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050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E7B455-6662-F146-9C06-F860F90D3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200821"/>
            <a:ext cx="8515350" cy="648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78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F30A55-48ED-9F44-B379-2CC089058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322331"/>
            <a:ext cx="8158163" cy="621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553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045DCD9-893B-EE4C-8F86-444C6BEA0715}"/>
              </a:ext>
            </a:extLst>
          </p:cNvPr>
          <p:cNvSpPr txBox="1"/>
          <p:nvPr/>
        </p:nvSpPr>
        <p:spPr>
          <a:xfrm>
            <a:off x="4159789" y="2627604"/>
            <a:ext cx="34660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PD Samples</a:t>
            </a:r>
          </a:p>
        </p:txBody>
      </p:sp>
    </p:spTree>
    <p:extLst>
      <p:ext uri="{BB962C8B-B14F-4D97-AF65-F5344CB8AC3E}">
        <p14:creationId xmlns:p14="http://schemas.microsoft.com/office/powerpoint/2010/main" val="345598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7BD363-6D19-214B-8784-EB92E0F97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96" y="133598"/>
            <a:ext cx="8653780" cy="65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93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43DD42-9546-6640-896D-61D01E8D2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3" y="163677"/>
            <a:ext cx="8574792" cy="653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83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4DC893-04BF-3C47-9631-852B893B1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679" y="260458"/>
            <a:ext cx="8662626" cy="659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06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1E951951-B141-E843-BD00-ABEBF1034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080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883F0D-8E20-B640-8035-7BC26A8A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1911350"/>
            <a:ext cx="106172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324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20A908-7AA9-E748-B9E4-695EE53EA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0" y="444500"/>
            <a:ext cx="30099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076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B9C73C9-7111-2B46-8032-3732D553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35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8C4A05B-61B2-D34E-A695-8B6FD47B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527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3FBD7A9-DEC2-7A4C-99D1-8AFAB221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992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BDAA44CD-F107-4B4D-AE90-978F0CEFD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066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68C77E-C0D1-A44D-BD3F-7FBE11B78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381" y="1052181"/>
            <a:ext cx="5351237" cy="4753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A755D1-5039-EE4B-889D-D7F5B5733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EA24B-7C03-CC48-AA01-0AA5EF625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18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2A6589-5936-7E4A-94A4-FF24B1D8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0B28D-F42D-F44A-849E-7D7CA5DD5E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DE031-AC25-0947-8D8E-BFC2E3F42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19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D50585-4A3D-474C-A156-9BFE6DD54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89E76-0B20-3847-B9D7-97BE695DD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8225C0-4F3E-9C4D-85C7-238CAEFC98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849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B4D32E-EF9C-694A-86F3-0064B0ED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4B33D-EF8D-6642-B3BA-E33984EE2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3CDDBB-5701-CB4D-A805-A2B8334DA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2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21DEC0-05B7-714E-9CA9-51182DB0E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D18C91-79BC-B54C-A830-BD3FC37DFB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7FC0E0-F792-9A41-B85D-D160E81EF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108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A324A8-859C-BB45-92A3-8A7145EE0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368" y="642653"/>
            <a:ext cx="7348559" cy="57649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C930A9-324B-654C-A952-F90AD655E5B5}"/>
              </a:ext>
            </a:extLst>
          </p:cNvPr>
          <p:cNvSpPr txBox="1"/>
          <p:nvPr/>
        </p:nvSpPr>
        <p:spPr>
          <a:xfrm>
            <a:off x="726831" y="642653"/>
            <a:ext cx="1111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B0085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4ED55E-5E52-0241-82CE-73733FDB05D4}"/>
              </a:ext>
            </a:extLst>
          </p:cNvPr>
          <p:cNvSpPr/>
          <p:nvPr/>
        </p:nvSpPr>
        <p:spPr>
          <a:xfrm>
            <a:off x="4302369" y="5427785"/>
            <a:ext cx="3223846" cy="22273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27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2315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10FCF13-DD3F-4B4C-A0E6-820854BD7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4F96BF-1737-8643-BB99-93044CDBC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D81BA3-D3B9-4048-BDD4-716959FA8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77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BFB26D-9FC4-5A44-AFC0-A1CF477B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5B5D89-87FF-0C48-B043-2A16E3EE7D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102E00-D417-B640-8634-4D85A0990C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35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163992-8644-5C4E-A858-7C71C4BCA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BA7B7-941A-5B4B-B3B2-ECB8AEA950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2CF14-23A6-F146-98C9-2A2691603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88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8236A3-31F6-FE4F-ADEA-B7A104BC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ED6851-4966-E549-AA1F-FA9CD38B3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94355-D777-6A47-B4CA-E2BDE5EB8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627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E3BFAB-3E2A-DC42-A950-5A2D7D049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90614-1D82-0449-BE90-49BA873DF0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0D7B4D-C8D0-ED41-8AE2-BE7B579E9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7268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32A56-EAAA-B64C-88AF-504B8E94E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D7476-C042-0C43-9A08-9E9593794A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81CBDB-B081-354E-9476-9F11765EA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12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B09EF0-0024-B541-BF01-FF1AEB894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EF2709-91EC-3C44-8568-D9EB5873E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12186F-2A2B-E14D-8573-CEF6EC3D8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69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02D811-DC65-6D4B-BA58-E838C36DB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ADE839-A1FC-2E40-A7C4-7BB802A99F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E9364-C45D-EB48-8244-62F287F52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498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672BE-778E-A941-87A0-0B3E4ABAD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FD635-8F60-1F4F-944E-07AAD1428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55BF8-919D-ED49-A57C-5C0DD0EC3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59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77CAE0-D067-D340-9037-76FC9281C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31F32C-7843-AD4F-884C-72A73FB123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4BC61D-DB3D-C049-AD58-81F80613A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106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5FB8B2-C8E9-6E46-8493-20946F16E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443" y="2086708"/>
            <a:ext cx="10566117" cy="284870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E7ADAE2-9685-9E44-8F6E-2A3B12E41A4B}"/>
              </a:ext>
            </a:extLst>
          </p:cNvPr>
          <p:cNvSpPr txBox="1"/>
          <p:nvPr/>
        </p:nvSpPr>
        <p:spPr>
          <a:xfrm>
            <a:off x="844062" y="996462"/>
            <a:ext cx="4507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After-</a:t>
            </a:r>
            <a:r>
              <a:rPr lang="en-US" sz="2400" dirty="0" err="1">
                <a:solidFill>
                  <a:schemeClr val="accent1"/>
                </a:solidFill>
              </a:rPr>
              <a:t>Cellranger</a:t>
            </a:r>
            <a:r>
              <a:rPr lang="en-US" sz="2400" dirty="0">
                <a:solidFill>
                  <a:schemeClr val="accent1"/>
                </a:solidFill>
              </a:rPr>
              <a:t> Analysis Summary</a:t>
            </a:r>
          </a:p>
        </p:txBody>
      </p:sp>
    </p:spTree>
    <p:extLst>
      <p:ext uri="{BB962C8B-B14F-4D97-AF65-F5344CB8AC3E}">
        <p14:creationId xmlns:p14="http://schemas.microsoft.com/office/powerpoint/2010/main" val="3331980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3A2671-EB51-864D-A3D3-6A1F71E4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F095FF-975D-4741-8909-97AB53E22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40208A-8E4C-6C43-AEBD-77C49BC81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1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18B114-16D5-4B45-866F-1D2EA4EB7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C1BB51-6CD7-F24F-A5C0-08BBABC05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4AEE5F-A762-4949-B2B8-41719E6C1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148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86B63-0B4E-D543-BFF7-970605256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BAECE-7F74-B94D-8196-F5C30A89B1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FA6B94-4CFD-8641-B0ED-EB4074281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402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4F755-AAFD-134A-B615-FCF70699A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100" y="1206500"/>
            <a:ext cx="5003800" cy="4445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A6E34A-801C-294C-9954-66EADB606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47" r="13334"/>
          <a:stretch/>
        </p:blipFill>
        <p:spPr>
          <a:xfrm>
            <a:off x="8414145" y="81589"/>
            <a:ext cx="3608522" cy="1941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18F96D-1214-DE43-B011-2987B003C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3" y="1375834"/>
            <a:ext cx="2216150" cy="439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787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A06B3D-CA46-9543-A308-9DDEFBBFD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64"/>
          <a:stretch/>
        </p:blipFill>
        <p:spPr>
          <a:xfrm>
            <a:off x="2817336" y="154379"/>
            <a:ext cx="6481044" cy="67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7056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DDDE98-D6C4-DD41-87A8-37764A7E7A46}"/>
              </a:ext>
            </a:extLst>
          </p:cNvPr>
          <p:cNvSpPr txBox="1"/>
          <p:nvPr/>
        </p:nvSpPr>
        <p:spPr>
          <a:xfrm>
            <a:off x="872451" y="1191259"/>
            <a:ext cx="11087907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Take top 2000 most varying genes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Do PCA and take PCA1-PCA30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Construct a graph with a distance metrics between each cell-pairs,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+mj-lt"/>
              </a:rPr>
              <a:t> such as cosine, </a:t>
            </a:r>
            <a:r>
              <a:rPr lang="en-US" sz="2800" dirty="0" err="1">
                <a:latin typeface="+mj-lt"/>
              </a:rPr>
              <a:t>euclidian</a:t>
            </a:r>
            <a:r>
              <a:rPr lang="en-US" sz="2800" dirty="0">
                <a:latin typeface="+mj-lt"/>
              </a:rPr>
              <a:t> distance, neighborhood overlap (</a:t>
            </a:r>
            <a:r>
              <a:rPr lang="en-US" sz="2800" dirty="0" err="1">
                <a:latin typeface="+mj-lt"/>
              </a:rPr>
              <a:t>Jacard</a:t>
            </a:r>
            <a:r>
              <a:rPr lang="en-US" sz="2800" dirty="0">
                <a:latin typeface="+mj-lt"/>
              </a:rPr>
              <a:t> Index), …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+mj-lt"/>
              </a:rPr>
              <a:t>4. Community Detection using Waltman 2013 algorithm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2ADFA-AFEB-7042-BF50-E5DA5C576E73}"/>
              </a:ext>
            </a:extLst>
          </p:cNvPr>
          <p:cNvSpPr txBox="1"/>
          <p:nvPr/>
        </p:nvSpPr>
        <p:spPr>
          <a:xfrm>
            <a:off x="285008" y="403762"/>
            <a:ext cx="533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Seurat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12508406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9F6460-8BF6-6644-BDD3-4F478A74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5980" y="237506"/>
            <a:ext cx="6438517" cy="662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72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9F6460-8BF6-6644-BDD3-4F478A749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19951"/>
            <a:ext cx="4958531" cy="50986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4F5DA2-74AC-D144-9E4F-28635101B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64"/>
          <a:stretch/>
        </p:blipFill>
        <p:spPr>
          <a:xfrm>
            <a:off x="422479" y="589808"/>
            <a:ext cx="4958531" cy="512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003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FC4D2-D989-9C4D-93FF-BFB9913201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280" y="0"/>
            <a:ext cx="4569440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5338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700AEB-6A2B-5146-BE32-2DB576668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061" y="166628"/>
            <a:ext cx="3990015" cy="65247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EA7088-C3A9-DF47-BB46-5D0317428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76" y="241351"/>
            <a:ext cx="3998955" cy="60017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646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736528DF-A867-0A43-8D82-77003169B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2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B757CF-68B9-9D40-BA60-9ADF72CF0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669" y="135949"/>
            <a:ext cx="4092848" cy="61015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700AEB-6A2B-5146-BE32-2DB57666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14" y="57476"/>
            <a:ext cx="4161557" cy="66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004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9EE74F-CFBC-F941-8804-6A0B1C3A7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837" y="485774"/>
            <a:ext cx="5400407" cy="61361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384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9E1887-0CAA-AC42-9765-F56965E7A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2" y="707029"/>
            <a:ext cx="8100384" cy="51881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2A18B-F282-FA42-B2EA-AB05BA48C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611" y="707029"/>
            <a:ext cx="3386389" cy="544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064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4EB11-BE49-2F4E-A55C-85F7A93BE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6" y="1466850"/>
            <a:ext cx="7543800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522764-046C-AA4C-A34A-A06C6AB3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165" y="1466850"/>
            <a:ext cx="3721100" cy="3924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86F7D5-A007-AE48-BCA6-269DA2B1B8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9861" y="5391150"/>
            <a:ext cx="816987" cy="131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879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286F979-BC00-5F42-9553-3A74C4A48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00" y="1454150"/>
            <a:ext cx="6426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319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74E809-9F20-374D-83B0-ADBF6DC5F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200" y="1473200"/>
            <a:ext cx="6451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128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andard deviation: calculating step by step (article) | Khan Academy">
            <a:extLst>
              <a:ext uri="{FF2B5EF4-FFF2-40B4-BE49-F238E27FC236}">
                <a16:creationId xmlns:a16="http://schemas.microsoft.com/office/drawing/2014/main" id="{C47E7C1C-09A6-0F41-BC83-6933FA2E9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915" y="2024742"/>
            <a:ext cx="4702630" cy="264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879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CD05A-65EA-4447-B796-4F14543B6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858" y="749074"/>
            <a:ext cx="7296299" cy="5514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65C06-DE83-F34D-9102-A80817150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043" y="166628"/>
            <a:ext cx="3990015" cy="65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996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65C06-DE83-F34D-9102-A8081715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43" y="166628"/>
            <a:ext cx="3990015" cy="652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A88551-9B15-644C-9338-A891836A2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058" y="680356"/>
            <a:ext cx="7144304" cy="54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31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65C06-DE83-F34D-9102-A8081715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43" y="166628"/>
            <a:ext cx="3990015" cy="652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BD823-3935-BB4E-AD30-58648A640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7953" y="650421"/>
            <a:ext cx="7216333" cy="555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46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radar chart&#10;&#10;Description automatically generated">
            <a:extLst>
              <a:ext uri="{FF2B5EF4-FFF2-40B4-BE49-F238E27FC236}">
                <a16:creationId xmlns:a16="http://schemas.microsoft.com/office/drawing/2014/main" id="{6AC2E254-9FFF-2046-82D9-286D4E68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596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65C06-DE83-F34D-9102-A8081715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43" y="166628"/>
            <a:ext cx="3990015" cy="652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BD9BFE-32E3-274B-AC4E-F26E9022D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310" y="598713"/>
            <a:ext cx="7330699" cy="56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48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65C06-DE83-F34D-9102-A8081715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43" y="166628"/>
            <a:ext cx="3990015" cy="65247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660ADE-24EE-524F-B1C1-4EB5E19B2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013" y="446313"/>
            <a:ext cx="752598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1205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65C06-DE83-F34D-9102-A80817150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43" y="166628"/>
            <a:ext cx="3990015" cy="6524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A25CB21-28AF-124F-A62B-B105C0DAF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41" y="522515"/>
            <a:ext cx="761365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8467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DDDE98-D6C4-DD41-87A8-37764A7E7A46}"/>
              </a:ext>
            </a:extLst>
          </p:cNvPr>
          <p:cNvSpPr txBox="1"/>
          <p:nvPr/>
        </p:nvSpPr>
        <p:spPr>
          <a:xfrm>
            <a:off x="872451" y="1191259"/>
            <a:ext cx="10905165" cy="61247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Take top 2000 most varying genes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Do PCA and take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PCA1-PCA2000 (all PCAs)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Adjust with Harmony Algorithm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2800" dirty="0">
                <a:latin typeface="+mj-lt"/>
              </a:rPr>
              <a:t>Construct a graph with a distance metrics between each cell-pairs,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+mj-lt"/>
              </a:rPr>
              <a:t> such as cosine, </a:t>
            </a:r>
            <a:r>
              <a:rPr lang="en-US" sz="2800" dirty="0" err="1">
                <a:latin typeface="+mj-lt"/>
              </a:rPr>
              <a:t>euclidian</a:t>
            </a:r>
            <a:r>
              <a:rPr lang="en-US" sz="2800" dirty="0">
                <a:latin typeface="+mj-lt"/>
              </a:rPr>
              <a:t> distance, neighborhood overlap (</a:t>
            </a:r>
            <a:r>
              <a:rPr lang="en-US" sz="2800" dirty="0" err="1">
                <a:latin typeface="+mj-lt"/>
              </a:rPr>
              <a:t>Jacard</a:t>
            </a:r>
            <a:r>
              <a:rPr lang="en-US" sz="2800" dirty="0">
                <a:latin typeface="+mj-lt"/>
              </a:rPr>
              <a:t> Index), …</a:t>
            </a:r>
          </a:p>
          <a:p>
            <a:pPr>
              <a:lnSpc>
                <a:spcPct val="200000"/>
              </a:lnSpc>
            </a:pPr>
            <a:r>
              <a:rPr lang="en-US" sz="2800" dirty="0">
                <a:latin typeface="+mj-lt"/>
              </a:rPr>
              <a:t>5. Community Detection using Waltman 2013 algorithm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A2ADFA-AFEB-7042-BF50-E5DA5C576E73}"/>
              </a:ext>
            </a:extLst>
          </p:cNvPr>
          <p:cNvSpPr txBox="1"/>
          <p:nvPr/>
        </p:nvSpPr>
        <p:spPr>
          <a:xfrm>
            <a:off x="285008" y="403762"/>
            <a:ext cx="5335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Seurat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33485166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2B04A8-1B18-2546-B9E4-37B3145AB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004" y="585786"/>
            <a:ext cx="68030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9846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6BBC5E-03D9-CF45-B4E0-94673824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398" y="0"/>
            <a:ext cx="107692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027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399F3D4-484E-AF4D-A9F3-4450779D8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D65E0-05D1-D54A-BE31-39B49293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494" y="0"/>
            <a:ext cx="9651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7751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>
            <a:extLst>
              <a:ext uri="{FF2B5EF4-FFF2-40B4-BE49-F238E27FC236}">
                <a16:creationId xmlns:a16="http://schemas.microsoft.com/office/drawing/2014/main" id="{5399F3D4-484E-AF4D-A9F3-4450779D8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4D65E0-05D1-D54A-BE31-39B49293E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4" y="1441058"/>
            <a:ext cx="5595102" cy="39758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35B075-AB58-5443-A81A-A826C4677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441058"/>
            <a:ext cx="6143346" cy="39758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5336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30E364-A646-9941-AC6B-795CB3E69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47" y="0"/>
            <a:ext cx="11007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81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0B1B4D-A173-7142-8591-5D0F8B3C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91"/>
            <a:ext cx="12192000" cy="648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324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0082317E-35D5-814E-BDC5-DCA626840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154" y="74612"/>
            <a:ext cx="8790808" cy="67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161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F2055B-257A-BA43-85DA-C1B4F0FC6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580"/>
            <a:ext cx="12192000" cy="638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95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F2C434-57D4-C94F-8ABC-EA43FA0A6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951" y="0"/>
            <a:ext cx="11280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081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8AFFF7-DE58-5043-A19D-F5E6613C0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65" y="0"/>
            <a:ext cx="118888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604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9A5DD1-44F7-AD47-9F7F-95A7B6F50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88" y="0"/>
            <a:ext cx="11442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295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FC47CF-10BB-644A-A444-A4E5A8554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87" y="0"/>
            <a:ext cx="11446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457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CC904E-D92C-8E4C-BFF6-FAE0F913F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30" y="0"/>
            <a:ext cx="112889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163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3C52B5-8C2C-FA4B-94FA-D46D1A5A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22" y="0"/>
            <a:ext cx="114341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18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C265C-8D02-1D43-8996-205F67C95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0"/>
            <a:ext cx="11521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0401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C4C976-F226-3A4F-888C-D37443FAD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74" y="0"/>
            <a:ext cx="112346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814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FFCDE1-2F60-4546-BD31-10A9B0848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34" y="0"/>
            <a:ext cx="11230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70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F60C530-D204-8447-B971-0549C112D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298450"/>
            <a:ext cx="82042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2157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D6056F-1920-2A4F-A6DA-2249AD6A1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48341"/>
            <a:ext cx="8547235" cy="650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918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9F7C98-ABB0-634F-9C30-4C4D8E0AB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13" y="2370667"/>
            <a:ext cx="10830269" cy="211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4479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6493B0-D2B0-0842-B09A-7DC0C84F9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966" y="2300304"/>
            <a:ext cx="3317834" cy="135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93696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2E11A5-A6DF-8449-A316-2F7963FAF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467" y="640935"/>
            <a:ext cx="5943599" cy="568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49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467FF-66AD-6F4C-A289-22D44EDA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6" y="638350"/>
            <a:ext cx="8228839" cy="55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658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9467FF-66AD-6F4C-A289-22D44EDA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66" y="638350"/>
            <a:ext cx="8228839" cy="55813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58F8B841-57B9-C143-B7DD-E8977FB70C1A}"/>
              </a:ext>
            </a:extLst>
          </p:cNvPr>
          <p:cNvSpPr/>
          <p:nvPr/>
        </p:nvSpPr>
        <p:spPr>
          <a:xfrm>
            <a:off x="711199" y="3640667"/>
            <a:ext cx="1456267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E8EFFC3-BD5F-E74C-BFF9-44F9D5A587AE}"/>
              </a:ext>
            </a:extLst>
          </p:cNvPr>
          <p:cNvSpPr/>
          <p:nvPr/>
        </p:nvSpPr>
        <p:spPr>
          <a:xfrm>
            <a:off x="711198" y="2912533"/>
            <a:ext cx="1456267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28CB24E1-FE9E-FB42-BA91-2336EE6CAA25}"/>
              </a:ext>
            </a:extLst>
          </p:cNvPr>
          <p:cNvSpPr/>
          <p:nvPr/>
        </p:nvSpPr>
        <p:spPr>
          <a:xfrm>
            <a:off x="711198" y="4049624"/>
            <a:ext cx="1456267" cy="304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0865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7BE71A-0B65-C34D-93F9-92F020277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275" y="428625"/>
            <a:ext cx="7143751" cy="63459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3F4F7-7B84-A147-B2C8-164529583680}"/>
              </a:ext>
            </a:extLst>
          </p:cNvPr>
          <p:cNvSpPr txBox="1"/>
          <p:nvPr/>
        </p:nvSpPr>
        <p:spPr>
          <a:xfrm>
            <a:off x="371475" y="428625"/>
            <a:ext cx="497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Cell-type Correlations based on the top 10 genes </a:t>
            </a:r>
          </a:p>
        </p:txBody>
      </p:sp>
    </p:spTree>
    <p:extLst>
      <p:ext uri="{BB962C8B-B14F-4D97-AF65-F5344CB8AC3E}">
        <p14:creationId xmlns:p14="http://schemas.microsoft.com/office/powerpoint/2010/main" val="1751344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5FAD55-9D2F-D241-A901-D3CD3F50313B}"/>
              </a:ext>
            </a:extLst>
          </p:cNvPr>
          <p:cNvSpPr/>
          <p:nvPr/>
        </p:nvSpPr>
        <p:spPr>
          <a:xfrm>
            <a:off x="1165979" y="343972"/>
            <a:ext cx="410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Astrocytes   PD vs HC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63F44E-FEA9-1343-BFE0-A04B02C27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4" y="2095499"/>
            <a:ext cx="9889671" cy="376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2328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5FAD55-9D2F-D241-A901-D3CD3F50313B}"/>
              </a:ext>
            </a:extLst>
          </p:cNvPr>
          <p:cNvSpPr/>
          <p:nvPr/>
        </p:nvSpPr>
        <p:spPr>
          <a:xfrm>
            <a:off x="1165979" y="343972"/>
            <a:ext cx="410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Astrocytes   PD vs HC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7238C41-3F7F-3F4B-A1B7-DAAE15DC4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115" y="2130424"/>
            <a:ext cx="10357770" cy="37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3932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265E83-C499-F342-B021-9DD86C91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375" y="898158"/>
            <a:ext cx="9202738" cy="57312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5241FD-71A4-C744-95AD-D707974AC723}"/>
              </a:ext>
            </a:extLst>
          </p:cNvPr>
          <p:cNvSpPr/>
          <p:nvPr/>
        </p:nvSpPr>
        <p:spPr>
          <a:xfrm>
            <a:off x="651629" y="228600"/>
            <a:ext cx="41090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Astrocytes   PD vs HC</a:t>
            </a:r>
          </a:p>
        </p:txBody>
      </p:sp>
    </p:spTree>
    <p:extLst>
      <p:ext uri="{BB962C8B-B14F-4D97-AF65-F5344CB8AC3E}">
        <p14:creationId xmlns:p14="http://schemas.microsoft.com/office/powerpoint/2010/main" val="202659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16830</TotalTime>
  <Words>168</Words>
  <Application>Microsoft Macintosh PowerPoint</Application>
  <PresentationFormat>Widescreen</PresentationFormat>
  <Paragraphs>35</Paragraphs>
  <Slides>102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mohsen nabian</dc:creator>
  <cp:lastModifiedBy>Mohsen Nabian</cp:lastModifiedBy>
  <cp:revision>65</cp:revision>
  <dcterms:created xsi:type="dcterms:W3CDTF">2020-10-06T03:32:28Z</dcterms:created>
  <dcterms:modified xsi:type="dcterms:W3CDTF">2021-02-13T15:54:19Z</dcterms:modified>
</cp:coreProperties>
</file>